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17" autoAdjust="0"/>
  </p:normalViewPr>
  <p:slideViewPr>
    <p:cSldViewPr snapToGrid="0">
      <p:cViewPr>
        <p:scale>
          <a:sx n="66" d="100"/>
          <a:sy n="66" d="100"/>
        </p:scale>
        <p:origin x="6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TIP You can view the application code for this chapter in the GitHub repository for the book at https://github.com/andrewlock/asp-dot-net-core-in-action. Once you’ve created your application, I’ll show you how to restore all the necessary dependencies, compile your application, and run it to see the HTML output. The application will be simple in some respects—it will only have three different pages—but it’ll be a fully configured ASP.NET Core application.</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user requests a file that doesn’t exist in the </a:t>
            </a:r>
            <a:r>
              <a:rPr lang="en-US" dirty="0" err="1" smtClean="0"/>
              <a:t>wwwroot</a:t>
            </a:r>
            <a:r>
              <a:rPr lang="en-US" dirty="0" smtClean="0"/>
              <a:t> folder, for example Missing.html, then the static file middleware won’t serve a file. Instead, a 404 HTTP error code response will be sent to the user’s browser, which will show its default “File Not Found” page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163271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file doesn’t exist, then the request effectively passes through the static file middleware unchanged. But wait, you only added one piece of middleware, right? Surely you can’t pass the request through to the next middleware if there isn’t another one?  Luckily, ASP.NET Core effectively adds an automatic “dummy” piece of middleware to the end of the pipeline. This middleware always returns a 404 response if it’s called.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2115297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MVC application. The application uses only three pieces of middleware: an MVC middleware to serve the HTML, a static file middleware to serve the image files, and an exception handler middleware to capture any errors.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374469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the middleware configuration, this also shows the call to </a:t>
            </a:r>
            <a:r>
              <a:rPr lang="en-US" dirty="0" err="1" smtClean="0"/>
              <a:t>AddMvc</a:t>
            </a:r>
            <a:r>
              <a:rPr lang="en-US" dirty="0" smtClean="0"/>
              <a:t>() in </a:t>
            </a:r>
            <a:r>
              <a:rPr lang="en-US" dirty="0" err="1" smtClean="0"/>
              <a:t>ConfigureServices</a:t>
            </a:r>
            <a:r>
              <a:rPr lang="en-US" dirty="0" smtClean="0"/>
              <a:t>, which is required when using MVC middleware. You’ll learn more about service configuration in chapter 10.</a:t>
            </a:r>
          </a:p>
          <a:p>
            <a:endParaRPr lang="en-US" dirty="0" smtClean="0"/>
          </a:p>
          <a:p>
            <a:r>
              <a:rPr lang="en-US" dirty="0" smtClean="0"/>
              <a:t> all of the methods for adding middleware start with Use.</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90204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MVC middleware in the example pipeline currently responds to a request to the homepage of the application (with the "/" path) by generating the HTML response shown in figure.</a:t>
            </a:r>
          </a:p>
          <a:p>
            <a:endParaRPr lang="en-US" dirty="0" smtClean="0"/>
          </a:p>
          <a:p>
            <a:r>
              <a:rPr lang="en-US" dirty="0" smtClean="0"/>
              <a:t> In the previous example, I included </a:t>
            </a:r>
            <a:r>
              <a:rPr lang="en-US" dirty="0" err="1" smtClean="0"/>
              <a:t>ExceptionHandlerMiddleware</a:t>
            </a:r>
            <a:r>
              <a:rPr lang="en-US" dirty="0" smtClean="0"/>
              <a:t> at the start of the application’s middleware pipeline, but it didn’t seem to do anything</a:t>
            </a:r>
            <a:r>
              <a:rPr lang="en-US" b="1" dirty="0" smtClean="0">
                <a:solidFill>
                  <a:srgbClr val="FF0000"/>
                </a:solidFill>
              </a:rPr>
              <a:t>. Error handling middleware characteristically ignores the incoming request as it arrives in the pipeline, and instead inspects the outgoing response, only modifying it when an error has occurred. </a:t>
            </a:r>
            <a:r>
              <a:rPr lang="en-US" dirty="0" smtClean="0"/>
              <a:t>In the next section, I’ll detail the types of error handling middleware that are available to use with your application and </a:t>
            </a:r>
            <a:r>
              <a:rPr lang="en-US" dirty="0" smtClean="0">
                <a:solidFill>
                  <a:srgbClr val="FF0000"/>
                </a:solidFill>
              </a:rPr>
              <a:t>when</a:t>
            </a:r>
            <a:r>
              <a:rPr lang="en-US" dirty="0" smtClean="0"/>
              <a:t> to use them.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425676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3.10 shows what happens if you reintroduce a piece of middleware you saw previously, </a:t>
            </a:r>
            <a:r>
              <a:rPr lang="en-US" dirty="0" err="1" smtClean="0"/>
              <a:t>WelcomePageMiddleware</a:t>
            </a:r>
            <a:r>
              <a:rPr lang="en-US" dirty="0" smtClean="0"/>
              <a:t>, and configure it to respond to the "/" path as well. As you saw in section 3.2.1, </a:t>
            </a:r>
            <a:r>
              <a:rPr lang="en-US" dirty="0" err="1" smtClean="0"/>
              <a:t>WelcomePageMiddleware</a:t>
            </a:r>
            <a:r>
              <a:rPr lang="en-US" dirty="0" smtClean="0"/>
              <a:t> is designed to return a fixed HTML response, so you wouldn’t use it in a production app, but it illustrates the point nicely. In the following listing, it’s added to the start of the middleware pipeline and configured to respond only to the "/" path.</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2482353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remainder of this section shows several types of error handling middleware that are available for use in your application. You can use any of them by referencing either the </a:t>
            </a:r>
            <a:r>
              <a:rPr lang="en-US" dirty="0" err="1" smtClean="0"/>
              <a:t>Microsoft.AspNetCore.All</a:t>
            </a:r>
            <a:r>
              <a:rPr lang="en-US" dirty="0" smtClean="0"/>
              <a:t> or the </a:t>
            </a:r>
            <a:r>
              <a:rPr lang="en-US" dirty="0" err="1" smtClean="0"/>
              <a:t>Microsoft.AspNetCore.Diagnostics</a:t>
            </a:r>
            <a:r>
              <a:rPr lang="en-US" dirty="0" smtClean="0"/>
              <a:t> </a:t>
            </a:r>
            <a:r>
              <a:rPr lang="en-US" dirty="0" err="1" smtClean="0"/>
              <a:t>NuGet</a:t>
            </a:r>
            <a:r>
              <a:rPr lang="en-US" dirty="0" smtClean="0"/>
              <a:t> packages in your project’s </a:t>
            </a:r>
            <a:r>
              <a:rPr lang="en-US" dirty="0" err="1" smtClean="0"/>
              <a:t>csproj</a:t>
            </a:r>
            <a:r>
              <a:rPr lang="en-US" dirty="0" smtClean="0"/>
              <a:t> file.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120835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never return more details about your application to users than absolutely necessary, so you should only ever use </a:t>
            </a:r>
            <a:r>
              <a:rPr lang="en-US" dirty="0" err="1" smtClean="0"/>
              <a:t>DeveloperExceptionPage</a:t>
            </a:r>
            <a:r>
              <a:rPr lang="en-US" dirty="0" smtClean="0"/>
              <a:t> when developing your application. The clue is in the name!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314581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186452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You’ll see how to use configuration values to customize the middleware pipeline in chapter 11.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342818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this chapter, you’ll learn what middleware is and how to use it to create a pipeline. You’ll see how you can chain multiple middleware components together, with each component adding a discrete piece of functionality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25328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Figure 3.16 shows what happens when </a:t>
            </a:r>
            <a:r>
              <a:rPr lang="en-US" b="1" dirty="0" err="1" smtClean="0"/>
              <a:t>ExceptionHandlerMiddleware</a:t>
            </a:r>
            <a:r>
              <a:rPr lang="en-US" dirty="0" smtClean="0"/>
              <a:t> handles an exception. It shows the flow of events when the MVC middleware generates an exception when a request is made to the /home path. The final response returns an error status code but also provides an HTML response to display to the user, using the /error path.  </a:t>
            </a:r>
          </a:p>
          <a:p>
            <a:endParaRPr lang="en-US" dirty="0" smtClean="0"/>
          </a:p>
          <a:p>
            <a:r>
              <a:rPr lang="en-US" dirty="0" smtClean="0"/>
              <a:t>The sequence of events when an exception occurs somewhere in the middleware pipeline after </a:t>
            </a:r>
            <a:r>
              <a:rPr lang="en-US" b="1" dirty="0" err="1" smtClean="0"/>
              <a:t>ExceptionHandlerMiddleware</a:t>
            </a:r>
            <a:r>
              <a:rPr lang="en-US" dirty="0" smtClean="0"/>
              <a:t> is as follows: 1 A piece of middleware throws an exception. 2 </a:t>
            </a:r>
            <a:r>
              <a:rPr lang="en-US" dirty="0" err="1" smtClean="0"/>
              <a:t>ExceptionHandlerMiddleware</a:t>
            </a:r>
            <a:r>
              <a:rPr lang="en-US" dirty="0" smtClean="0"/>
              <a:t> catches the exception. 3 Any partial response that has been defined is cleared. 4 The middleware overwrites the request path with the provided error handling path. 5 The middleware sends the request back down the pipeline, as though the original request had been for the error handling path. 6 The middleware pipeline generates a new response as normal. 7 When the response gets back to </a:t>
            </a:r>
            <a:r>
              <a:rPr lang="en-US" dirty="0" err="1" smtClean="0"/>
              <a:t>ExceptionHandlerMiddleware</a:t>
            </a:r>
            <a:r>
              <a:rPr lang="en-US" dirty="0" smtClean="0"/>
              <a:t>, it modifies the status code to a 500 error and continues to pass the response up the pipeline to the web server.</a:t>
            </a:r>
          </a:p>
          <a:p>
            <a:endParaRPr lang="en-US" dirty="0" smtClean="0"/>
          </a:p>
          <a:p>
            <a:r>
              <a:rPr lang="en-US" b="1" dirty="0" smtClean="0"/>
              <a:t>WARNING If your error handling path generates an error, the user will see a generic browser error. It’s often better to use a static error page that will always work, rather than a dynamic page that risks throwing more errors.</a:t>
            </a:r>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Re-executing the middleware pipeline is a great way to keep consistency in your web application for error pages, but there are some </a:t>
            </a:r>
            <a:r>
              <a:rPr lang="en-US" dirty="0" err="1" smtClean="0"/>
              <a:t>gotchas</a:t>
            </a:r>
            <a:r>
              <a:rPr lang="en-US" dirty="0" smtClean="0"/>
              <a:t> to be aware of. First, middleware can only modify a response generated further down the pipeline if the response hasn’t yet been sent to the client. This can be a problem if, for example, an error occurs while ASP.NET Core is sending a static file to a client. In that case, where bytes have already begun to be sent to the client, the error handling middleware won’t be able to run, as it can’t reset the response. Generally speaking, there’s not a lot you can do about this issue, but it’s something to be aware of. A more common problem occurs when the error handling path throws an error during the re-execution of the pipeline</a:t>
            </a:r>
          </a:p>
          <a:p>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51840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example, a piece of logging middleware might note when a request arrived and then pass it on to another piece of middleware. Meanwhile, an image-resizing middleware component might spot an incoming request for an image with a specified size, generate the requested image, and send it back to the user without passing it 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31798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middleware component modifying the request for use later in the pipeline. Middleware can also short-circuit the pipeline, returning a response before the request reaches later middleware.</a:t>
            </a:r>
          </a:p>
          <a:p>
            <a:r>
              <a:rPr lang="en-US" dirty="0" smtClean="0"/>
              <a: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19341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middleware has access to the </a:t>
            </a:r>
            <a:r>
              <a:rPr lang="en-US" dirty="0" err="1" smtClean="0"/>
              <a:t>HttpContext</a:t>
            </a:r>
            <a:r>
              <a:rPr lang="en-US" dirty="0" smtClean="0"/>
              <a:t> for a request. It can use this, for example, to determine whether the request contained any user credentials, which page the request was attempting to access, and to fetch any posted data. It can then use these details to determine how to handle the request.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Once the application has finished processing the request, it will update the </a:t>
            </a:r>
            <a:r>
              <a:rPr lang="en-US" dirty="0" err="1" smtClean="0"/>
              <a:t>HttpContext</a:t>
            </a:r>
            <a:r>
              <a:rPr lang="en-US" dirty="0" smtClean="0"/>
              <a:t> with an appropriate response and return it through the middleware pipeline to the web server. The ASP.NET Core web server will then convert the representation into a raw HTTP response and send it back to the reverse proxy, which will forward it to the user’s browser.</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35308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the rest of this section, you’ll see how to create a middleware pipeline by composing small components together. Using standard middleware components, you’ll learn to create a holding page and to serve static files from a folder on disk.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243724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section, you’ll see how to create one of the simplest middleware pipelines, consisting of </a:t>
            </a:r>
            <a:r>
              <a:rPr lang="en-US" dirty="0" err="1" smtClean="0"/>
              <a:t>WelcomePageMiddleware</a:t>
            </a:r>
            <a:r>
              <a:rPr lang="en-US" dirty="0" smtClean="0"/>
              <a:t> only.</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227169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the Startup for this application is very simple. The application has no configuration and no services, so Startup doesn’t have a constructor or a </a:t>
            </a:r>
            <a:r>
              <a:rPr lang="en-US" dirty="0" err="1" smtClean="0"/>
              <a:t>ConfigureServices</a:t>
            </a:r>
            <a:r>
              <a:rPr lang="en-US" dirty="0" smtClean="0"/>
              <a:t> method. The only required method is Configure, in which you call </a:t>
            </a:r>
            <a:r>
              <a:rPr lang="en-US" dirty="0" err="1" smtClean="0"/>
              <a:t>UseWelcomePage</a:t>
            </a:r>
            <a:r>
              <a:rPr lang="en-US" dirty="0" smtClean="0"/>
              <a:t>. </a:t>
            </a:r>
          </a:p>
          <a:p>
            <a:endParaRPr lang="en-US" dirty="0" smtClean="0"/>
          </a:p>
          <a:p>
            <a:endParaRPr lang="en-US" dirty="0" smtClean="0"/>
          </a:p>
          <a:p>
            <a:r>
              <a:rPr lang="en-US" dirty="0" smtClean="0"/>
              <a:t> You build the middleware pipeline in ASP.NET Core by calling methods on </a:t>
            </a:r>
            <a:r>
              <a:rPr lang="en-US" dirty="0" err="1" smtClean="0"/>
              <a:t>IApplicationBuilder</a:t>
            </a:r>
            <a:r>
              <a:rPr lang="en-US" dirty="0" smtClean="0"/>
              <a:t>, but this interface </a:t>
            </a:r>
            <a:r>
              <a:rPr lang="en-US" b="1" dirty="0" smtClean="0">
                <a:solidFill>
                  <a:srgbClr val="FF0000"/>
                </a:solidFill>
              </a:rPr>
              <a:t>doesn’t define methods </a:t>
            </a:r>
            <a:r>
              <a:rPr lang="en-US" dirty="0" smtClean="0"/>
              <a:t>like </a:t>
            </a:r>
            <a:r>
              <a:rPr lang="en-US" dirty="0" err="1" smtClean="0"/>
              <a:t>UseWelcomePage</a:t>
            </a:r>
            <a:r>
              <a:rPr lang="en-US" dirty="0" smtClean="0"/>
              <a:t> itself. </a:t>
            </a:r>
            <a:r>
              <a:rPr lang="en-US" b="1" dirty="0" smtClean="0"/>
              <a:t>Instead, these are extension  methods, defined in each middleware’s </a:t>
            </a:r>
            <a:r>
              <a:rPr lang="en-US" b="1" dirty="0" err="1" smtClean="0"/>
              <a:t>NuGet</a:t>
            </a:r>
            <a:r>
              <a:rPr lang="en-US" b="1" dirty="0" smtClean="0"/>
              <a:t> package</a:t>
            </a:r>
            <a:r>
              <a:rPr lang="en-US" dirty="0" smtClean="0"/>
              <a:t>. Using extension methods allows these packages to effectively add functionality to the </a:t>
            </a:r>
            <a:r>
              <a:rPr lang="en-US" dirty="0" err="1" smtClean="0"/>
              <a:t>IApplicationBuilder</a:t>
            </a:r>
            <a:r>
              <a:rPr lang="en-US" dirty="0" smtClean="0"/>
              <a:t> class, while keeping their functionality isolated from it. </a:t>
            </a:r>
          </a:p>
          <a:p>
            <a:endParaRPr lang="en-US" dirty="0" smtClean="0"/>
          </a:p>
          <a:p>
            <a:r>
              <a:rPr lang="en-US" dirty="0" smtClean="0"/>
              <a:t>Under the hood, the methods are typically calling another extension method to add the middleware to the pipeline. For example, behind the scenes, the </a:t>
            </a:r>
            <a:r>
              <a:rPr lang="en-US" b="1" dirty="0" err="1" smtClean="0"/>
              <a:t>UseWelcomePage</a:t>
            </a:r>
            <a:r>
              <a:rPr lang="en-US" b="1" dirty="0" smtClean="0"/>
              <a:t> method adds the </a:t>
            </a:r>
            <a:r>
              <a:rPr lang="en-US" b="1" dirty="0" err="1" smtClean="0"/>
              <a:t>WelcomePageMiddleware</a:t>
            </a:r>
            <a:r>
              <a:rPr lang="en-US" b="1" dirty="0" smtClean="0"/>
              <a:t> to the pipeline using </a:t>
            </a:r>
            <a:r>
              <a:rPr lang="en-US" b="1" dirty="0" err="1" smtClean="0"/>
              <a:t>UseMiddleware</a:t>
            </a:r>
            <a:r>
              <a:rPr lang="en-US" b="1" dirty="0" smtClean="0"/>
              <a:t>&lt;</a:t>
            </a:r>
            <a:r>
              <a:rPr lang="en-US" b="1" dirty="0" err="1" smtClean="0"/>
              <a:t>WelcomePageMiddleware</a:t>
            </a:r>
            <a:r>
              <a:rPr lang="en-US" b="1" dirty="0" smtClean="0"/>
              <a:t>&gt;();</a:t>
            </a:r>
          </a:p>
          <a:p>
            <a:endParaRPr lang="en-US" dirty="0" smtClean="0"/>
          </a:p>
          <a:p>
            <a:endParaRPr lang="en-US" dirty="0" smtClean="0"/>
          </a:p>
          <a:p>
            <a:r>
              <a:rPr lang="en-US" b="1" dirty="0" smtClean="0">
                <a:solidFill>
                  <a:srgbClr val="FF0000"/>
                </a:solidFill>
              </a:rPr>
              <a:t>This convention of creating an extension method for each piece of middleware and starting the method name with Use</a:t>
            </a:r>
            <a:r>
              <a:rPr lang="en-US" dirty="0" smtClean="0"/>
              <a:t> is designed to improve discoverability when adding middleware to your application. You still have to remember to reference the appropriate </a:t>
            </a:r>
            <a:r>
              <a:rPr lang="en-US" dirty="0" err="1" smtClean="0"/>
              <a:t>NuGet</a:t>
            </a:r>
            <a:r>
              <a:rPr lang="en-US" dirty="0" smtClean="0"/>
              <a:t> package in your </a:t>
            </a:r>
            <a:r>
              <a:rPr lang="en-US" dirty="0" err="1" smtClean="0"/>
              <a:t>csproj</a:t>
            </a:r>
            <a:r>
              <a:rPr lang="en-US" dirty="0" smtClean="0"/>
              <a:t> project file before the extension methods will become available! </a:t>
            </a:r>
          </a:p>
          <a:p>
            <a:endParaRPr lang="en-US" dirty="0" smtClean="0"/>
          </a:p>
          <a:p>
            <a:endParaRPr lang="en-US" dirty="0" smtClean="0"/>
          </a:p>
          <a:p>
            <a:r>
              <a:rPr lang="en-US" dirty="0" smtClean="0"/>
              <a:t>Calling the </a:t>
            </a:r>
            <a:r>
              <a:rPr lang="en-US" dirty="0" err="1" smtClean="0"/>
              <a:t>UseWelcomePage</a:t>
            </a:r>
            <a:r>
              <a:rPr lang="en-US" dirty="0" smtClean="0"/>
              <a:t> method adds </a:t>
            </a:r>
            <a:r>
              <a:rPr lang="en-US" dirty="0" err="1" smtClean="0"/>
              <a:t>WelcomePageMiddleware</a:t>
            </a:r>
            <a:r>
              <a:rPr lang="en-US" dirty="0" smtClean="0"/>
              <a:t> as the next middleware in the pipeline. Although you’re only using a single middleware component here, it’s important to remember that the order in which you make calls to </a:t>
            </a:r>
            <a:r>
              <a:rPr lang="en-US" dirty="0" err="1" smtClean="0"/>
              <a:t>IApplicationBuilder</a:t>
            </a:r>
            <a:r>
              <a:rPr lang="en-US" dirty="0" smtClean="0"/>
              <a:t> in Configure defines the order that the middleware will run in the pipeline.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40508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 static HTML file called Example.html exists in the </a:t>
            </a:r>
            <a:r>
              <a:rPr lang="en-US" dirty="0" err="1" smtClean="0"/>
              <a:t>wwwroot</a:t>
            </a:r>
            <a:r>
              <a:rPr lang="en-US" dirty="0" smtClean="0"/>
              <a:t> folder. When you request the file using the /Example.html path, it’s loaded and returned as the response to the request.</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2336954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DF68E2-58F2-4D09-BE8B-E3BD06533059}" type="datetimeFigureOut">
              <a:rPr lang="en-US" smtClean="0"/>
              <a:t>2/24/2019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624D31-43A5-475A-80CF-332C9F6DCF35}" type="datetimeFigureOut">
              <a:rPr lang="en-US" smtClean="0"/>
              <a:t>2/24/2019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–Handling requests with the middleware pipeline</a:t>
            </a:r>
            <a:endParaRPr lang="en-US" sz="3600"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2871" t="20225" r="25024" b="22440"/>
          <a:stretch/>
        </p:blipFill>
        <p:spPr>
          <a:xfrm>
            <a:off x="3154575" y="1244905"/>
            <a:ext cx="5802137" cy="4516751"/>
          </a:xfrm>
          <a:prstGeom prst="rect">
            <a:avLst/>
          </a:prstGeom>
        </p:spPr>
      </p:pic>
    </p:spTree>
    <p:extLst>
      <p:ext uri="{BB962C8B-B14F-4D97-AF65-F5344CB8AC3E}">
        <p14:creationId xmlns:p14="http://schemas.microsoft.com/office/powerpoint/2010/main" val="566388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static files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a:t>Most web applications, including those with dynamic content, serve a number of pages using static files. </a:t>
            </a:r>
            <a:endParaRPr lang="en-US" sz="2800" dirty="0" smtClean="0"/>
          </a:p>
          <a:p>
            <a:pPr lvl="1" algn="just">
              <a:buFont typeface="Wingdings" panose="05000000000000000000" pitchFamily="2" charset="2"/>
              <a:buChar char="Ø"/>
            </a:pPr>
            <a:r>
              <a:rPr lang="en-US" sz="2400" dirty="0" smtClean="0"/>
              <a:t>Images</a:t>
            </a:r>
            <a:r>
              <a:rPr lang="en-US" sz="2400" dirty="0"/>
              <a:t>, JavaScript, and CSS stylesheets are normally saved to disk during development and are served up when requested, normally as part of a full HTML page request.</a:t>
            </a:r>
          </a:p>
        </p:txBody>
      </p:sp>
    </p:spTree>
    <p:extLst>
      <p:ext uri="{BB962C8B-B14F-4D97-AF65-F5344CB8AC3E}">
        <p14:creationId xmlns:p14="http://schemas.microsoft.com/office/powerpoint/2010/main" val="1325232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4908" t="14236" r="10588" b="12134"/>
          <a:stretch/>
        </p:blipFill>
        <p:spPr>
          <a:xfrm>
            <a:off x="2678881" y="1134738"/>
            <a:ext cx="6807057" cy="4329629"/>
          </a:xfrm>
          <a:prstGeom prst="rect">
            <a:avLst/>
          </a:prstGeom>
        </p:spPr>
      </p:pic>
    </p:spTree>
    <p:extLst>
      <p:ext uri="{BB962C8B-B14F-4D97-AF65-F5344CB8AC3E}">
        <p14:creationId xmlns:p14="http://schemas.microsoft.com/office/powerpoint/2010/main" val="2434805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pic>
        <p:nvPicPr>
          <p:cNvPr id="4" name="Content Placeholder 3"/>
          <p:cNvPicPr>
            <a:picLocks noGrp="1" noChangeAspect="1"/>
          </p:cNvPicPr>
          <p:nvPr>
            <p:ph idx="1"/>
          </p:nvPr>
        </p:nvPicPr>
        <p:blipFill rotWithShape="1">
          <a:blip r:embed="rId3"/>
          <a:srcRect l="18147" t="10758" r="13134" b="21183"/>
          <a:stretch/>
        </p:blipFill>
        <p:spPr>
          <a:xfrm>
            <a:off x="3205424" y="1200841"/>
            <a:ext cx="5781147" cy="3547431"/>
          </a:xfrm>
          <a:prstGeom prst="rect">
            <a:avLst/>
          </a:prstGeom>
        </p:spPr>
      </p:pic>
      <p:sp>
        <p:nvSpPr>
          <p:cNvPr id="3" name="Rectangle 2"/>
          <p:cNvSpPr/>
          <p:nvPr/>
        </p:nvSpPr>
        <p:spPr>
          <a:xfrm>
            <a:off x="893741" y="4966981"/>
            <a:ext cx="10404511" cy="923330"/>
          </a:xfrm>
          <a:prstGeom prst="rect">
            <a:avLst/>
          </a:prstGeom>
        </p:spPr>
        <p:txBody>
          <a:bodyPr wrap="square">
            <a:spAutoFit/>
          </a:bodyPr>
          <a:lstStyle/>
          <a:p>
            <a:pPr marL="285750" indent="-285750">
              <a:buFont typeface="Arial" panose="020B0604020202020204" pitchFamily="34" charset="0"/>
              <a:buChar char="•"/>
            </a:pPr>
            <a:r>
              <a:rPr lang="en-US" dirty="0"/>
              <a:t>If the user requests a file that </a:t>
            </a:r>
            <a:r>
              <a:rPr lang="en-US" b="1" dirty="0"/>
              <a:t>doesn’t exist in the </a:t>
            </a:r>
            <a:r>
              <a:rPr lang="en-US" b="1" dirty="0" err="1"/>
              <a:t>wwwroot</a:t>
            </a:r>
            <a:r>
              <a:rPr lang="en-US" b="1" dirty="0"/>
              <a:t> </a:t>
            </a:r>
            <a:r>
              <a:rPr lang="en-US" b="1" dirty="0" smtClean="0"/>
              <a:t>folder</a:t>
            </a:r>
          </a:p>
          <a:p>
            <a:pPr marL="742950" lvl="1" indent="-285750">
              <a:buFont typeface="Arial" panose="020B0604020202020204" pitchFamily="34" charset="0"/>
              <a:buChar char="•"/>
            </a:pPr>
            <a:r>
              <a:rPr lang="en-US" dirty="0" smtClean="0"/>
              <a:t>a </a:t>
            </a:r>
            <a:r>
              <a:rPr lang="en-US" dirty="0"/>
              <a:t>404 HTTP error code response will be sent to the user’s browser, which will show its default “File Not Found” page</a:t>
            </a:r>
          </a:p>
        </p:txBody>
      </p:sp>
    </p:spTree>
    <p:extLst>
      <p:ext uri="{BB962C8B-B14F-4D97-AF65-F5344CB8AC3E}">
        <p14:creationId xmlns:p14="http://schemas.microsoft.com/office/powerpoint/2010/main" val="389391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15" t="3643" r="115" b="-355"/>
          <a:stretch/>
        </p:blipFill>
        <p:spPr>
          <a:xfrm>
            <a:off x="953153" y="1828800"/>
            <a:ext cx="10385669" cy="3249975"/>
          </a:xfrm>
          <a:prstGeom prst="rect">
            <a:avLst/>
          </a:prstGeom>
        </p:spPr>
      </p:pic>
    </p:spTree>
    <p:extLst>
      <p:ext uri="{BB962C8B-B14F-4D97-AF65-F5344CB8AC3E}">
        <p14:creationId xmlns:p14="http://schemas.microsoft.com/office/powerpoint/2010/main" val="1099981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2225" t="23206" r="19641" b="9043"/>
          <a:stretch/>
        </p:blipFill>
        <p:spPr>
          <a:xfrm>
            <a:off x="2861261" y="771181"/>
            <a:ext cx="6037244" cy="4120308"/>
          </a:xfrm>
          <a:prstGeom prst="rect">
            <a:avLst/>
          </a:prstGeom>
        </p:spPr>
      </p:pic>
      <p:sp>
        <p:nvSpPr>
          <p:cNvPr id="3" name="Rectangle 2"/>
          <p:cNvSpPr/>
          <p:nvPr/>
        </p:nvSpPr>
        <p:spPr>
          <a:xfrm>
            <a:off x="696036" y="5096206"/>
            <a:ext cx="11277600" cy="923330"/>
          </a:xfrm>
          <a:prstGeom prst="rect">
            <a:avLst/>
          </a:prstGeom>
        </p:spPr>
        <p:txBody>
          <a:bodyPr wrap="square">
            <a:spAutoFit/>
          </a:bodyPr>
          <a:lstStyle/>
          <a:p>
            <a:pPr marL="285750" indent="-285750">
              <a:buFont typeface="Arial" panose="020B0604020202020204" pitchFamily="34" charset="0"/>
              <a:buChar char="•"/>
            </a:pPr>
            <a:r>
              <a:rPr lang="en-US" dirty="0"/>
              <a:t>If the file doesn’t exist, then the request effectively passes through the static file middleware </a:t>
            </a:r>
            <a:r>
              <a:rPr lang="en-US" b="1" dirty="0" smtClean="0">
                <a:solidFill>
                  <a:srgbClr val="FF0000"/>
                </a:solidFill>
              </a:rPr>
              <a:t>unchanged.</a:t>
            </a:r>
          </a:p>
          <a:p>
            <a:pPr marL="285750" indent="-285750">
              <a:buFont typeface="Arial" panose="020B0604020202020204" pitchFamily="34" charset="0"/>
              <a:buChar char="•"/>
            </a:pPr>
            <a:r>
              <a:rPr lang="en-US" dirty="0" smtClean="0"/>
              <a:t>ASP.NET </a:t>
            </a:r>
            <a:r>
              <a:rPr lang="en-US" dirty="0"/>
              <a:t>Core effectively adds an automatic “dummy” piece of middleware to the end of the pipeline. </a:t>
            </a:r>
            <a:endParaRPr lang="en-US" dirty="0" smtClean="0"/>
          </a:p>
          <a:p>
            <a:pPr marL="742950" lvl="1" indent="-285750">
              <a:buFont typeface="Arial" panose="020B0604020202020204" pitchFamily="34" charset="0"/>
              <a:buChar char="•"/>
            </a:pPr>
            <a:r>
              <a:rPr lang="en-US" dirty="0" smtClean="0"/>
              <a:t>This </a:t>
            </a:r>
            <a:r>
              <a:rPr lang="en-US" dirty="0"/>
              <a:t>middleware always returns a 404 response if it’s called.</a:t>
            </a:r>
          </a:p>
        </p:txBody>
      </p:sp>
    </p:spTree>
    <p:extLst>
      <p:ext uri="{BB962C8B-B14F-4D97-AF65-F5344CB8AC3E}">
        <p14:creationId xmlns:p14="http://schemas.microsoft.com/office/powerpoint/2010/main" val="1457788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901" y="784816"/>
            <a:ext cx="9601196" cy="1303867"/>
          </a:xfrm>
        </p:spPr>
        <p:txBody>
          <a:bodyPr/>
          <a:lstStyle/>
          <a:p>
            <a:r>
              <a:rPr lang="en-US" dirty="0" smtClean="0"/>
              <a:t>A </a:t>
            </a:r>
            <a:r>
              <a:rPr lang="en-US" dirty="0"/>
              <a:t>MVC web application</a:t>
            </a:r>
          </a:p>
        </p:txBody>
      </p:sp>
      <p:pic>
        <p:nvPicPr>
          <p:cNvPr id="4" name="Content Placeholder 3"/>
          <p:cNvPicPr>
            <a:picLocks noGrp="1" noChangeAspect="1"/>
          </p:cNvPicPr>
          <p:nvPr>
            <p:ph idx="1"/>
          </p:nvPr>
        </p:nvPicPr>
        <p:blipFill rotWithShape="1">
          <a:blip r:embed="rId3"/>
          <a:srcRect l="26531" t="23206" r="25239" b="18230"/>
          <a:stretch/>
        </p:blipFill>
        <p:spPr>
          <a:xfrm>
            <a:off x="3368905" y="2088683"/>
            <a:ext cx="5816038" cy="3972562"/>
          </a:xfrm>
          <a:prstGeom prst="rect">
            <a:avLst/>
          </a:prstGeom>
        </p:spPr>
      </p:pic>
    </p:spTree>
    <p:extLst>
      <p:ext uri="{BB962C8B-B14F-4D97-AF65-F5344CB8AC3E}">
        <p14:creationId xmlns:p14="http://schemas.microsoft.com/office/powerpoint/2010/main" val="2245027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708" t="21674" r="12536" b="24737"/>
          <a:stretch/>
        </p:blipFill>
        <p:spPr>
          <a:xfrm>
            <a:off x="1429527" y="879824"/>
            <a:ext cx="9447739" cy="3304540"/>
          </a:xfrm>
          <a:prstGeom prst="rect">
            <a:avLst/>
          </a:prstGeom>
        </p:spPr>
      </p:pic>
      <p:pic>
        <p:nvPicPr>
          <p:cNvPr id="5" name="Picture 4"/>
          <p:cNvPicPr>
            <a:picLocks noChangeAspect="1"/>
          </p:cNvPicPr>
          <p:nvPr/>
        </p:nvPicPr>
        <p:blipFill rotWithShape="1">
          <a:blip r:embed="rId4"/>
          <a:srcRect l="8750" t="27284" r="14583" b="42345"/>
          <a:stretch/>
        </p:blipFill>
        <p:spPr>
          <a:xfrm>
            <a:off x="1429528" y="4063809"/>
            <a:ext cx="9447739" cy="1898053"/>
          </a:xfrm>
          <a:prstGeom prst="rect">
            <a:avLst/>
          </a:prstGeom>
        </p:spPr>
      </p:pic>
    </p:spTree>
    <p:extLst>
      <p:ext uri="{BB962C8B-B14F-4D97-AF65-F5344CB8AC3E}">
        <p14:creationId xmlns:p14="http://schemas.microsoft.com/office/powerpoint/2010/main" val="1202843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4326" t="25035" r="36020" b="21876"/>
          <a:stretch/>
        </p:blipFill>
        <p:spPr>
          <a:xfrm>
            <a:off x="3052908" y="982639"/>
            <a:ext cx="5955306" cy="4885898"/>
          </a:xfrm>
          <a:prstGeom prst="rect">
            <a:avLst/>
          </a:prstGeom>
        </p:spPr>
      </p:pic>
    </p:spTree>
    <p:extLst>
      <p:ext uri="{BB962C8B-B14F-4D97-AF65-F5344CB8AC3E}">
        <p14:creationId xmlns:p14="http://schemas.microsoft.com/office/powerpoint/2010/main" val="382685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7309" t="25035" r="32920" b="13173"/>
          <a:stretch/>
        </p:blipFill>
        <p:spPr>
          <a:xfrm>
            <a:off x="884646" y="2529038"/>
            <a:ext cx="4010753" cy="2800951"/>
          </a:xfrm>
          <a:prstGeom prst="rect">
            <a:avLst/>
          </a:prstGeom>
        </p:spPr>
      </p:pic>
      <p:pic>
        <p:nvPicPr>
          <p:cNvPr id="5" name="Picture 4"/>
          <p:cNvPicPr>
            <a:picLocks noChangeAspect="1"/>
          </p:cNvPicPr>
          <p:nvPr/>
        </p:nvPicPr>
        <p:blipFill rotWithShape="1">
          <a:blip r:embed="rId4"/>
          <a:srcRect l="16021" t="10261" r="12449" b="14085"/>
          <a:stretch/>
        </p:blipFill>
        <p:spPr>
          <a:xfrm>
            <a:off x="5166911" y="991519"/>
            <a:ext cx="5729687" cy="4581510"/>
          </a:xfrm>
          <a:prstGeom prst="rect">
            <a:avLst/>
          </a:prstGeom>
        </p:spPr>
      </p:pic>
    </p:spTree>
    <p:extLst>
      <p:ext uri="{BB962C8B-B14F-4D97-AF65-F5344CB8AC3E}">
        <p14:creationId xmlns:p14="http://schemas.microsoft.com/office/powerpoint/2010/main" val="384089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 pipeline</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The </a:t>
            </a:r>
            <a:r>
              <a:rPr lang="en-US" b="1" dirty="0"/>
              <a:t>middleware pipeline </a:t>
            </a:r>
            <a:r>
              <a:rPr lang="en-US" dirty="0"/>
              <a:t>is one of the most important parts of configuration for defining </a:t>
            </a:r>
            <a:r>
              <a:rPr lang="en-US" b="1" dirty="0"/>
              <a:t>how your application behaves </a:t>
            </a:r>
            <a:r>
              <a:rPr lang="en-US" dirty="0"/>
              <a:t>and how it responds to </a:t>
            </a:r>
            <a:r>
              <a:rPr lang="en-US" dirty="0" smtClean="0"/>
              <a:t>requests.</a:t>
            </a:r>
          </a:p>
          <a:p>
            <a:pPr algn="just">
              <a:buFont typeface="Wingdings" panose="05000000000000000000" pitchFamily="2" charset="2"/>
              <a:buChar char="Ø"/>
            </a:pPr>
            <a:r>
              <a:rPr lang="en-US" dirty="0" smtClean="0"/>
              <a:t>Understanding </a:t>
            </a:r>
            <a:r>
              <a:rPr lang="en-US" dirty="0"/>
              <a:t>how to build and compose middleware is key to adding functionality to your applications.</a:t>
            </a:r>
          </a:p>
        </p:txBody>
      </p:sp>
    </p:spTree>
    <p:extLst>
      <p:ext uri="{BB962C8B-B14F-4D97-AF65-F5344CB8AC3E}">
        <p14:creationId xmlns:p14="http://schemas.microsoft.com/office/powerpoint/2010/main" val="2867305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errors using middleware</a:t>
            </a:r>
          </a:p>
        </p:txBody>
      </p:sp>
      <p:sp>
        <p:nvSpPr>
          <p:cNvPr id="3" name="Content Placeholder 2"/>
          <p:cNvSpPr>
            <a:spLocks noGrp="1"/>
          </p:cNvSpPr>
          <p:nvPr>
            <p:ph idx="1"/>
          </p:nvPr>
        </p:nvSpPr>
        <p:spPr>
          <a:xfrm>
            <a:off x="793215" y="2556932"/>
            <a:ext cx="5574534" cy="3318936"/>
          </a:xfrm>
        </p:spPr>
        <p:txBody>
          <a:bodyPr>
            <a:normAutofit/>
          </a:bodyPr>
          <a:lstStyle/>
          <a:p>
            <a:pPr algn="just">
              <a:buFont typeface="Wingdings" panose="05000000000000000000" pitchFamily="2" charset="2"/>
              <a:buChar char="Ø"/>
            </a:pPr>
            <a:r>
              <a:rPr lang="en-US" dirty="0" smtClean="0"/>
              <a:t>If </a:t>
            </a:r>
            <a:r>
              <a:rPr lang="en-US" dirty="0"/>
              <a:t>an </a:t>
            </a:r>
            <a:r>
              <a:rPr lang="en-US" dirty="0" smtClean="0"/>
              <a:t>exception </a:t>
            </a:r>
            <a:r>
              <a:rPr lang="en-US" b="1" dirty="0" err="1"/>
              <a:t>NullReferenceException</a:t>
            </a:r>
            <a:r>
              <a:rPr lang="en-US" dirty="0" smtClean="0"/>
              <a:t> </a:t>
            </a:r>
            <a:r>
              <a:rPr lang="en-US" dirty="0"/>
              <a:t>occurs in a middleware component, it propagates up the </a:t>
            </a:r>
            <a:r>
              <a:rPr lang="en-US" dirty="0" smtClean="0"/>
              <a:t>pipeline.</a:t>
            </a:r>
          </a:p>
          <a:p>
            <a:pPr algn="just">
              <a:buFont typeface="Wingdings" panose="05000000000000000000" pitchFamily="2" charset="2"/>
              <a:buChar char="Ø"/>
            </a:pPr>
            <a:r>
              <a:rPr lang="en-US" dirty="0"/>
              <a:t> If the pipeline doesn’t handle the exception, the web server will return a </a:t>
            </a:r>
            <a:r>
              <a:rPr lang="en-US" b="1" dirty="0"/>
              <a:t>500 status code</a:t>
            </a:r>
            <a:r>
              <a:rPr lang="en-US" dirty="0"/>
              <a:t> back to the user. </a:t>
            </a:r>
          </a:p>
        </p:txBody>
      </p:sp>
      <p:pic>
        <p:nvPicPr>
          <p:cNvPr id="4" name="Picture 3"/>
          <p:cNvPicPr>
            <a:picLocks noChangeAspect="1"/>
          </p:cNvPicPr>
          <p:nvPr/>
        </p:nvPicPr>
        <p:blipFill rotWithShape="1">
          <a:blip r:embed="rId2"/>
          <a:srcRect l="19297" t="21613" r="23471" b="15046"/>
          <a:stretch/>
        </p:blipFill>
        <p:spPr>
          <a:xfrm>
            <a:off x="6367749" y="2556932"/>
            <a:ext cx="5181600" cy="3225800"/>
          </a:xfrm>
          <a:prstGeom prst="rect">
            <a:avLst/>
          </a:prstGeom>
        </p:spPr>
      </p:pic>
    </p:spTree>
    <p:extLst>
      <p:ext uri="{BB962C8B-B14F-4D97-AF65-F5344CB8AC3E}">
        <p14:creationId xmlns:p14="http://schemas.microsoft.com/office/powerpoint/2010/main" val="2949506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errors using middleware</a:t>
            </a: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2800" b="1" dirty="0"/>
              <a:t>Error handling middleware </a:t>
            </a:r>
            <a:r>
              <a:rPr lang="en-US" sz="2800" dirty="0"/>
              <a:t>attempts to address these problems by modifying the response before the app returns it to the user. </a:t>
            </a:r>
            <a:endParaRPr lang="en-US" sz="2800" dirty="0" smtClean="0"/>
          </a:p>
          <a:p>
            <a:pPr lvl="1" algn="just">
              <a:buFont typeface="Wingdings" panose="05000000000000000000" pitchFamily="2" charset="2"/>
              <a:buChar char="Ø"/>
            </a:pPr>
            <a:r>
              <a:rPr lang="en-US" sz="2400" dirty="0" smtClean="0"/>
              <a:t>returns </a:t>
            </a:r>
            <a:r>
              <a:rPr lang="en-US" sz="2400" dirty="0"/>
              <a:t>details of the error that occurred </a:t>
            </a:r>
            <a:endParaRPr lang="en-US" sz="2400" dirty="0" smtClean="0"/>
          </a:p>
          <a:p>
            <a:pPr lvl="1" algn="just">
              <a:buFont typeface="Wingdings" panose="05000000000000000000" pitchFamily="2" charset="2"/>
              <a:buChar char="Ø"/>
            </a:pPr>
            <a:r>
              <a:rPr lang="en-US" sz="2400" dirty="0" smtClean="0"/>
              <a:t>returns </a:t>
            </a:r>
            <a:r>
              <a:rPr lang="en-US" sz="2400" dirty="0"/>
              <a:t>a generic, but friendly, </a:t>
            </a:r>
            <a:r>
              <a:rPr lang="en-US" sz="2400" b="1" dirty="0"/>
              <a:t>HTML page to the user</a:t>
            </a:r>
            <a:r>
              <a:rPr lang="en-US" sz="2400" dirty="0"/>
              <a:t>. </a:t>
            </a:r>
            <a:endParaRPr lang="en-US" sz="2400" dirty="0" smtClean="0"/>
          </a:p>
          <a:p>
            <a:pPr algn="just">
              <a:buFont typeface="Wingdings" panose="05000000000000000000" pitchFamily="2" charset="2"/>
              <a:buChar char="Ø"/>
            </a:pPr>
            <a:r>
              <a:rPr lang="en-US" sz="2800" dirty="0" smtClean="0"/>
              <a:t>Place </a:t>
            </a:r>
            <a:r>
              <a:rPr lang="en-US" sz="2800" dirty="0"/>
              <a:t>error handling middleware </a:t>
            </a:r>
            <a:r>
              <a:rPr lang="en-US" sz="2800" b="1" dirty="0"/>
              <a:t>early</a:t>
            </a:r>
            <a:r>
              <a:rPr lang="en-US" sz="2800" dirty="0"/>
              <a:t> in the middleware pipeline to ensure it will catch any errors generated in subsequent middleware</a:t>
            </a:r>
          </a:p>
        </p:txBody>
      </p:sp>
    </p:spTree>
    <p:extLst>
      <p:ext uri="{BB962C8B-B14F-4D97-AF65-F5344CB8AC3E}">
        <p14:creationId xmlns:p14="http://schemas.microsoft.com/office/powerpoint/2010/main" val="2258023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436" y="701203"/>
            <a:ext cx="9601196" cy="1303867"/>
          </a:xfrm>
        </p:spPr>
        <p:txBody>
          <a:bodyPr/>
          <a:lstStyle/>
          <a:p>
            <a:r>
              <a:rPr lang="en-US" dirty="0"/>
              <a:t>Handling errors using middleware</a:t>
            </a:r>
          </a:p>
        </p:txBody>
      </p:sp>
      <p:pic>
        <p:nvPicPr>
          <p:cNvPr id="4" name="Content Placeholder 3"/>
          <p:cNvPicPr>
            <a:picLocks noGrp="1" noChangeAspect="1"/>
          </p:cNvPicPr>
          <p:nvPr>
            <p:ph idx="1"/>
          </p:nvPr>
        </p:nvPicPr>
        <p:blipFill rotWithShape="1">
          <a:blip r:embed="rId2"/>
          <a:srcRect l="30514" t="11722" r="28146" b="18612"/>
          <a:stretch/>
        </p:blipFill>
        <p:spPr>
          <a:xfrm>
            <a:off x="3596190" y="1799924"/>
            <a:ext cx="4368492" cy="4257978"/>
          </a:xfrm>
          <a:prstGeom prst="rect">
            <a:avLst/>
          </a:prstGeom>
        </p:spPr>
      </p:pic>
    </p:spTree>
    <p:extLst>
      <p:ext uri="{BB962C8B-B14F-4D97-AF65-F5344CB8AC3E}">
        <p14:creationId xmlns:p14="http://schemas.microsoft.com/office/powerpoint/2010/main" val="351263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Viewing exceptions in development: </a:t>
            </a:r>
            <a:r>
              <a:rPr lang="en-US" dirty="0" err="1"/>
              <a:t>DeveloperExceptionPage</a:t>
            </a:r>
            <a:endParaRPr lang="en-US" dirty="0"/>
          </a:p>
        </p:txBody>
      </p:sp>
      <p:sp>
        <p:nvSpPr>
          <p:cNvPr id="3" name="Content Placeholder 2"/>
          <p:cNvSpPr>
            <a:spLocks noGrp="1"/>
          </p:cNvSpPr>
          <p:nvPr>
            <p:ph idx="1"/>
          </p:nvPr>
        </p:nvSpPr>
        <p:spPr>
          <a:xfrm>
            <a:off x="793214" y="2556932"/>
            <a:ext cx="5596569" cy="3318936"/>
          </a:xfrm>
        </p:spPr>
        <p:txBody>
          <a:bodyPr/>
          <a:lstStyle/>
          <a:p>
            <a:r>
              <a:rPr lang="en-US" dirty="0"/>
              <a:t> Microsoft provides </a:t>
            </a:r>
            <a:r>
              <a:rPr lang="en-US" b="1" dirty="0" err="1"/>
              <a:t>DeveloperExceptionPageMiddleware</a:t>
            </a:r>
            <a:r>
              <a:rPr lang="en-US" dirty="0"/>
              <a:t>, which can be added to your middleware pipeline using </a:t>
            </a:r>
            <a:r>
              <a:rPr lang="en-US" b="1" dirty="0" err="1" smtClean="0"/>
              <a:t>app.UseDeveloperExceptionPage</a:t>
            </a:r>
            <a:r>
              <a:rPr lang="en-US" b="1" dirty="0" smtClean="0"/>
              <a:t>()</a:t>
            </a:r>
            <a:r>
              <a:rPr lang="en-US" dirty="0" smtClean="0"/>
              <a:t>;</a:t>
            </a:r>
          </a:p>
          <a:p>
            <a:pPr marL="0" indent="0" algn="just">
              <a:buNone/>
            </a:pPr>
            <a:endParaRPr lang="en-US" dirty="0"/>
          </a:p>
          <a:p>
            <a:endParaRPr lang="en-US" dirty="0"/>
          </a:p>
        </p:txBody>
      </p:sp>
      <p:pic>
        <p:nvPicPr>
          <p:cNvPr id="4" name="Picture 3"/>
          <p:cNvPicPr>
            <a:picLocks noChangeAspect="1"/>
          </p:cNvPicPr>
          <p:nvPr/>
        </p:nvPicPr>
        <p:blipFill rotWithShape="1">
          <a:blip r:embed="rId3"/>
          <a:srcRect l="20826" t="19569" r="17168" b="17235"/>
          <a:stretch/>
        </p:blipFill>
        <p:spPr>
          <a:xfrm>
            <a:off x="6096000" y="2556932"/>
            <a:ext cx="5398178" cy="3094721"/>
          </a:xfrm>
          <a:prstGeom prst="rect">
            <a:avLst/>
          </a:prstGeom>
        </p:spPr>
      </p:pic>
    </p:spTree>
    <p:extLst>
      <p:ext uri="{BB962C8B-B14F-4D97-AF65-F5344CB8AC3E}">
        <p14:creationId xmlns:p14="http://schemas.microsoft.com/office/powerpoint/2010/main" val="84793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Handling exceptions in production: </a:t>
            </a:r>
            <a:r>
              <a:rPr lang="en-US" dirty="0" err="1"/>
              <a:t>ExceptionHandlerMiddleware</a:t>
            </a:r>
            <a:r>
              <a:rPr lang="en-US" dirty="0"/>
              <a:t> </a:t>
            </a:r>
          </a:p>
        </p:txBody>
      </p:sp>
      <p:pic>
        <p:nvPicPr>
          <p:cNvPr id="4" name="Content Placeholder 3"/>
          <p:cNvPicPr>
            <a:picLocks noGrp="1" noChangeAspect="1"/>
          </p:cNvPicPr>
          <p:nvPr>
            <p:ph idx="1"/>
          </p:nvPr>
        </p:nvPicPr>
        <p:blipFill rotWithShape="1">
          <a:blip r:embed="rId3"/>
          <a:srcRect l="17273" t="21788" r="15623" b="19321"/>
          <a:stretch/>
        </p:blipFill>
        <p:spPr>
          <a:xfrm>
            <a:off x="2413800" y="2489812"/>
            <a:ext cx="6967482" cy="3439501"/>
          </a:xfrm>
          <a:prstGeom prst="rect">
            <a:avLst/>
          </a:prstGeom>
        </p:spPr>
      </p:pic>
    </p:spTree>
    <p:extLst>
      <p:ext uri="{BB962C8B-B14F-4D97-AF65-F5344CB8AC3E}">
        <p14:creationId xmlns:p14="http://schemas.microsoft.com/office/powerpoint/2010/main" val="4018468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a:t>
            </a:r>
            <a:r>
              <a:rPr lang="en-US" dirty="0" smtClean="0"/>
              <a:t>exceptions</a:t>
            </a:r>
            <a:endParaRPr lang="en-US" dirty="0"/>
          </a:p>
        </p:txBody>
      </p:sp>
      <p:pic>
        <p:nvPicPr>
          <p:cNvPr id="6" name="Content Placeholder 5"/>
          <p:cNvPicPr>
            <a:picLocks noGrp="1" noChangeAspect="1"/>
          </p:cNvPicPr>
          <p:nvPr>
            <p:ph idx="1"/>
          </p:nvPr>
        </p:nvPicPr>
        <p:blipFill rotWithShape="1">
          <a:blip r:embed="rId3"/>
          <a:srcRect l="5646" t="46938" r="9091" b="25119"/>
          <a:stretch/>
        </p:blipFill>
        <p:spPr>
          <a:xfrm>
            <a:off x="2273299" y="2438400"/>
            <a:ext cx="7853819" cy="1447800"/>
          </a:xfrm>
          <a:prstGeom prst="rect">
            <a:avLst/>
          </a:prstGeom>
        </p:spPr>
      </p:pic>
      <p:pic>
        <p:nvPicPr>
          <p:cNvPr id="7" name="Picture 6"/>
          <p:cNvPicPr>
            <a:picLocks noChangeAspect="1"/>
          </p:cNvPicPr>
          <p:nvPr/>
        </p:nvPicPr>
        <p:blipFill rotWithShape="1">
          <a:blip r:embed="rId4"/>
          <a:srcRect l="14722" t="30741" r="8889" b="32222"/>
          <a:stretch/>
        </p:blipFill>
        <p:spPr>
          <a:xfrm>
            <a:off x="2273299" y="3632201"/>
            <a:ext cx="7823200" cy="2133600"/>
          </a:xfrm>
          <a:prstGeom prst="rect">
            <a:avLst/>
          </a:prstGeom>
        </p:spPr>
      </p:pic>
    </p:spTree>
    <p:extLst>
      <p:ext uri="{BB962C8B-B14F-4D97-AF65-F5344CB8AC3E}">
        <p14:creationId xmlns:p14="http://schemas.microsoft.com/office/powerpoint/2010/main" val="33880336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2029" t="18605" r="32338" b="8892"/>
          <a:stretch/>
        </p:blipFill>
        <p:spPr>
          <a:xfrm>
            <a:off x="3360145" y="693996"/>
            <a:ext cx="4419079" cy="5324668"/>
          </a:xfrm>
          <a:prstGeom prst="rect">
            <a:avLst/>
          </a:prstGeom>
        </p:spPr>
      </p:pic>
    </p:spTree>
    <p:extLst>
      <p:ext uri="{BB962C8B-B14F-4D97-AF65-F5344CB8AC3E}">
        <p14:creationId xmlns:p14="http://schemas.microsoft.com/office/powerpoint/2010/main" val="37594197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700" dirty="0"/>
              <a:t>Middleware has a similar role to HTTP modules and handlers in ASP.NET but is more easily reasoned about. </a:t>
            </a:r>
            <a:endParaRPr lang="en-US" sz="1700" dirty="0" smtClean="0"/>
          </a:p>
          <a:p>
            <a:pPr>
              <a:buFont typeface="Wingdings" panose="05000000000000000000" pitchFamily="2" charset="2"/>
              <a:buChar char="Ø"/>
            </a:pPr>
            <a:r>
              <a:rPr lang="en-US" sz="1700" dirty="0" smtClean="0"/>
              <a:t>Middleware </a:t>
            </a:r>
            <a:r>
              <a:rPr lang="en-US" sz="1700" dirty="0"/>
              <a:t>is composed in a pipeline, with the output of one middleware passing to the input of the next</a:t>
            </a:r>
            <a:r>
              <a:rPr lang="en-US" sz="1700" dirty="0" smtClean="0"/>
              <a:t>.</a:t>
            </a:r>
          </a:p>
          <a:p>
            <a:pPr>
              <a:buFont typeface="Wingdings" panose="05000000000000000000" pitchFamily="2" charset="2"/>
              <a:buChar char="Ø"/>
            </a:pPr>
            <a:r>
              <a:rPr lang="en-US" sz="1700" dirty="0"/>
              <a:t>The middleware pipeline is two-way: requests pass through each middleware on the way in and responses pass back through in the reverse order on the way out. </a:t>
            </a:r>
            <a:endParaRPr lang="en-US" sz="1700" dirty="0" smtClean="0"/>
          </a:p>
          <a:p>
            <a:pPr>
              <a:buFont typeface="Wingdings" panose="05000000000000000000" pitchFamily="2" charset="2"/>
              <a:buChar char="Ø"/>
            </a:pPr>
            <a:r>
              <a:rPr lang="en-US" sz="1700" dirty="0" smtClean="0"/>
              <a:t>Middleware </a:t>
            </a:r>
            <a:r>
              <a:rPr lang="en-US" sz="1700" dirty="0"/>
              <a:t>can short-circuit the pipeline by handling a request and returning a response, or it can pass the request on to the next middleware in the pipeline. </a:t>
            </a:r>
            <a:endParaRPr lang="en-US" sz="1700" dirty="0" smtClean="0"/>
          </a:p>
          <a:p>
            <a:pPr>
              <a:buFont typeface="Wingdings" panose="05000000000000000000" pitchFamily="2" charset="2"/>
              <a:buChar char="Ø"/>
            </a:pPr>
            <a:r>
              <a:rPr lang="en-US" sz="1700" dirty="0" smtClean="0"/>
              <a:t>Middleware </a:t>
            </a:r>
            <a:r>
              <a:rPr lang="en-US" sz="1700" dirty="0"/>
              <a:t>can modify a request by adding data to, or changing, the </a:t>
            </a:r>
            <a:r>
              <a:rPr lang="en-US" sz="1700" dirty="0" err="1"/>
              <a:t>HttpContext</a:t>
            </a:r>
            <a:r>
              <a:rPr lang="en-US" sz="1700" dirty="0"/>
              <a:t> object. </a:t>
            </a:r>
            <a:endParaRPr lang="en-US" sz="1700" dirty="0" smtClean="0"/>
          </a:p>
          <a:p>
            <a:pPr>
              <a:buFont typeface="Wingdings" panose="05000000000000000000" pitchFamily="2" charset="2"/>
              <a:buChar char="Ø"/>
            </a:pPr>
            <a:r>
              <a:rPr lang="en-US" sz="1700" dirty="0" smtClean="0"/>
              <a:t>If </a:t>
            </a:r>
            <a:r>
              <a:rPr lang="en-US" sz="1700" dirty="0"/>
              <a:t>an earlier middleware short-circuits the pipeline, not all middleware will execute for all requests. </a:t>
            </a:r>
            <a:endParaRPr lang="en-US" sz="1700" dirty="0" smtClean="0"/>
          </a:p>
          <a:p>
            <a:pPr>
              <a:buFont typeface="Wingdings" panose="05000000000000000000" pitchFamily="2" charset="2"/>
              <a:buChar char="Ø"/>
            </a:pPr>
            <a:r>
              <a:rPr lang="en-US" sz="1700" dirty="0" smtClean="0"/>
              <a:t>If </a:t>
            </a:r>
            <a:r>
              <a:rPr lang="en-US" sz="1700" dirty="0"/>
              <a:t>a request isn’t handled, the middleware pipeline will return a 404 status code. </a:t>
            </a:r>
          </a:p>
        </p:txBody>
      </p:sp>
    </p:spTree>
    <p:extLst>
      <p:ext uri="{BB962C8B-B14F-4D97-AF65-F5344CB8AC3E}">
        <p14:creationId xmlns:p14="http://schemas.microsoft.com/office/powerpoint/2010/main" val="1122250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1400" dirty="0"/>
              <a:t>The order in which middleware is added to </a:t>
            </a:r>
            <a:r>
              <a:rPr lang="en-US" sz="1400" dirty="0" err="1"/>
              <a:t>IApplicationBuilder</a:t>
            </a:r>
            <a:r>
              <a:rPr lang="en-US" sz="1400" dirty="0"/>
              <a:t> defines the order in which middleware will execute in the pipeline. </a:t>
            </a:r>
            <a:endParaRPr lang="en-US" sz="1400" dirty="0" smtClean="0"/>
          </a:p>
          <a:p>
            <a:pPr>
              <a:buFont typeface="Wingdings" panose="05000000000000000000" pitchFamily="2" charset="2"/>
              <a:buChar char="Ø"/>
            </a:pPr>
            <a:r>
              <a:rPr lang="en-US" sz="1400" dirty="0" smtClean="0"/>
              <a:t>The </a:t>
            </a:r>
            <a:r>
              <a:rPr lang="en-US" sz="1400" dirty="0"/>
              <a:t>middleware pipeline can be re-executed, as long as a response’s headers haven’t been sent. </a:t>
            </a:r>
            <a:endParaRPr lang="en-US" sz="1400" dirty="0" smtClean="0"/>
          </a:p>
          <a:p>
            <a:pPr>
              <a:buFont typeface="Wingdings" panose="05000000000000000000" pitchFamily="2" charset="2"/>
              <a:buChar char="Ø"/>
            </a:pPr>
            <a:r>
              <a:rPr lang="en-US" sz="1400" dirty="0" smtClean="0"/>
              <a:t>When </a:t>
            </a:r>
            <a:r>
              <a:rPr lang="en-US" sz="1400" dirty="0"/>
              <a:t>added to a middleware pipeline, </a:t>
            </a:r>
            <a:r>
              <a:rPr lang="en-US" sz="1400" dirty="0" err="1"/>
              <a:t>StaticFileMiddleware</a:t>
            </a:r>
            <a:r>
              <a:rPr lang="en-US" sz="1400" dirty="0"/>
              <a:t> will serve any requested files found in the </a:t>
            </a:r>
            <a:r>
              <a:rPr lang="en-US" sz="1400" dirty="0" err="1"/>
              <a:t>wwwroot</a:t>
            </a:r>
            <a:r>
              <a:rPr lang="en-US" sz="1400" dirty="0"/>
              <a:t> folder of your application. </a:t>
            </a:r>
            <a:endParaRPr lang="en-US" sz="1400" dirty="0" smtClean="0"/>
          </a:p>
          <a:p>
            <a:pPr>
              <a:buFont typeface="Wingdings" panose="05000000000000000000" pitchFamily="2" charset="2"/>
              <a:buChar char="Ø"/>
            </a:pPr>
            <a:r>
              <a:rPr lang="en-US" sz="1400" dirty="0" err="1" smtClean="0"/>
              <a:t>DeveloperExceptionPageMiddleware</a:t>
            </a:r>
            <a:r>
              <a:rPr lang="en-US" sz="1400" dirty="0" smtClean="0"/>
              <a:t> </a:t>
            </a:r>
            <a:r>
              <a:rPr lang="en-US" sz="1400" dirty="0"/>
              <a:t>provides a lot of information about errors when developing an application but should never be used in production. </a:t>
            </a:r>
            <a:endParaRPr lang="en-US" sz="1400" dirty="0" smtClean="0"/>
          </a:p>
          <a:p>
            <a:pPr>
              <a:buFont typeface="Wingdings" panose="05000000000000000000" pitchFamily="2" charset="2"/>
              <a:buChar char="Ø"/>
            </a:pPr>
            <a:r>
              <a:rPr lang="en-US" sz="1400" dirty="0" err="1" smtClean="0"/>
              <a:t>ExceptionHandlerMiddleware</a:t>
            </a:r>
            <a:r>
              <a:rPr lang="en-US" sz="1400" dirty="0" smtClean="0"/>
              <a:t> </a:t>
            </a:r>
            <a:r>
              <a:rPr lang="en-US" sz="1400" dirty="0"/>
              <a:t>lets you provide user-friendly custom error handling messages when an exception occurs in the pipeline. </a:t>
            </a:r>
            <a:endParaRPr lang="en-US" sz="1400" dirty="0" smtClean="0"/>
          </a:p>
          <a:p>
            <a:pPr>
              <a:buFont typeface="Wingdings" panose="05000000000000000000" pitchFamily="2" charset="2"/>
              <a:buChar char="Ø"/>
            </a:pPr>
            <a:r>
              <a:rPr lang="en-US" sz="1400" dirty="0" err="1" smtClean="0"/>
              <a:t>StatusCodePagesMiddleware</a:t>
            </a:r>
            <a:r>
              <a:rPr lang="en-US" sz="1400" dirty="0" smtClean="0"/>
              <a:t> </a:t>
            </a:r>
            <a:r>
              <a:rPr lang="en-US" sz="1400" dirty="0"/>
              <a:t>lets you provide user-friendly custom error </a:t>
            </a:r>
            <a:r>
              <a:rPr lang="en-US" sz="1400" smtClean="0"/>
              <a:t>handlidsng</a:t>
            </a:r>
            <a:r>
              <a:rPr lang="en-US" sz="1400" dirty="0" smtClean="0"/>
              <a:t> </a:t>
            </a:r>
            <a:r>
              <a:rPr lang="en-US" sz="1400" dirty="0"/>
              <a:t>messages when the pipeline returns a raw error response status code. </a:t>
            </a:r>
            <a:endParaRPr lang="en-US" sz="1400" dirty="0" smtClean="0"/>
          </a:p>
          <a:p>
            <a:pPr>
              <a:buFont typeface="Wingdings" panose="05000000000000000000" pitchFamily="2" charset="2"/>
              <a:buChar char="Ø"/>
            </a:pPr>
            <a:r>
              <a:rPr lang="en-US" sz="1400" dirty="0" err="1" smtClean="0"/>
              <a:t>StatusCodePagesMiddleware</a:t>
            </a:r>
            <a:r>
              <a:rPr lang="en-US" sz="1400" dirty="0" smtClean="0"/>
              <a:t> </a:t>
            </a:r>
            <a:r>
              <a:rPr lang="en-US" sz="1400" dirty="0"/>
              <a:t>can be disabled by accessing the Features property on </a:t>
            </a:r>
            <a:r>
              <a:rPr lang="en-US" sz="1400" dirty="0" err="1"/>
              <a:t>HttpContext</a:t>
            </a:r>
            <a:r>
              <a:rPr lang="en-US" sz="1400" dirty="0"/>
              <a:t>. </a:t>
            </a:r>
            <a:endParaRPr lang="en-US" sz="1400" dirty="0" smtClean="0"/>
          </a:p>
          <a:p>
            <a:pPr>
              <a:buFont typeface="Wingdings" panose="05000000000000000000" pitchFamily="2" charset="2"/>
              <a:buChar char="Ø"/>
            </a:pPr>
            <a:r>
              <a:rPr lang="en-US" sz="1400" dirty="0" smtClean="0"/>
              <a:t>Microsoft </a:t>
            </a:r>
            <a:r>
              <a:rPr lang="en-US" sz="1400" dirty="0"/>
              <a:t>provides some common middleware and there are many third-party options available on </a:t>
            </a:r>
            <a:r>
              <a:rPr lang="en-US" sz="1400" dirty="0" err="1"/>
              <a:t>NuGet</a:t>
            </a:r>
            <a:r>
              <a:rPr lang="en-US" sz="1400" dirty="0"/>
              <a:t> and GitHub.</a:t>
            </a:r>
          </a:p>
        </p:txBody>
      </p:sp>
    </p:spTree>
    <p:extLst>
      <p:ext uri="{BB962C8B-B14F-4D97-AF65-F5344CB8AC3E}">
        <p14:creationId xmlns:p14="http://schemas.microsoft.com/office/powerpoint/2010/main" val="360905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middleware?</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 In ASP.NET Core, middleware is C# classes that can handle an HTTP request or response. </a:t>
            </a:r>
            <a:endParaRPr lang="en-US" dirty="0" smtClean="0"/>
          </a:p>
          <a:p>
            <a:pPr algn="just">
              <a:buFont typeface="Wingdings" panose="05000000000000000000" pitchFamily="2" charset="2"/>
              <a:buChar char="Ø"/>
            </a:pPr>
            <a:r>
              <a:rPr lang="en-US" dirty="0" smtClean="0"/>
              <a:t>Middleware can:</a:t>
            </a:r>
          </a:p>
          <a:p>
            <a:pPr lvl="1" algn="just">
              <a:buFont typeface="Wingdings" panose="05000000000000000000" pitchFamily="2" charset="2"/>
              <a:buChar char="Ø"/>
            </a:pPr>
            <a:r>
              <a:rPr lang="en-US" dirty="0" smtClean="0"/>
              <a:t>Handle </a:t>
            </a:r>
            <a:r>
              <a:rPr lang="en-US" dirty="0"/>
              <a:t>an incoming HTTP request by generating an HTTP response. </a:t>
            </a:r>
            <a:endParaRPr lang="en-US" dirty="0" smtClean="0"/>
          </a:p>
          <a:p>
            <a:pPr lvl="1" algn="just">
              <a:buFont typeface="Wingdings" panose="05000000000000000000" pitchFamily="2" charset="2"/>
              <a:buChar char="Ø"/>
            </a:pPr>
            <a:r>
              <a:rPr lang="en-US" dirty="0" smtClean="0"/>
              <a:t>Process </a:t>
            </a:r>
            <a:r>
              <a:rPr lang="en-US" dirty="0"/>
              <a:t>an incoming HTTP request, </a:t>
            </a:r>
            <a:r>
              <a:rPr lang="en-US" b="1" dirty="0"/>
              <a:t>modify</a:t>
            </a:r>
            <a:r>
              <a:rPr lang="en-US" dirty="0"/>
              <a:t> it, and </a:t>
            </a:r>
            <a:r>
              <a:rPr lang="en-US" b="1" dirty="0"/>
              <a:t>pass</a:t>
            </a:r>
            <a:r>
              <a:rPr lang="en-US" dirty="0"/>
              <a:t> it on to another piece of middleware. </a:t>
            </a:r>
            <a:endParaRPr lang="en-US" dirty="0" smtClean="0"/>
          </a:p>
          <a:p>
            <a:pPr lvl="1" algn="just">
              <a:buFont typeface="Wingdings" panose="05000000000000000000" pitchFamily="2" charset="2"/>
              <a:buChar char="Ø"/>
            </a:pPr>
            <a:r>
              <a:rPr lang="en-US" dirty="0" smtClean="0"/>
              <a:t>Process </a:t>
            </a:r>
            <a:r>
              <a:rPr lang="en-US" dirty="0"/>
              <a:t>an outgoing HTTP response, modify it, and pass it on to either another piece of middleware, or the ASP.NET Core web server. </a:t>
            </a:r>
          </a:p>
        </p:txBody>
      </p:sp>
    </p:spTree>
    <p:extLst>
      <p:ext uri="{BB962C8B-B14F-4D97-AF65-F5344CB8AC3E}">
        <p14:creationId xmlns:p14="http://schemas.microsoft.com/office/powerpoint/2010/main" val="27197722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a:t>
            </a:r>
            <a:endParaRPr lang="en-US" dirty="0"/>
          </a:p>
        </p:txBody>
      </p:sp>
      <p:pic>
        <p:nvPicPr>
          <p:cNvPr id="4" name="Content Placeholder 3"/>
          <p:cNvPicPr>
            <a:picLocks noGrp="1" noChangeAspect="1"/>
          </p:cNvPicPr>
          <p:nvPr>
            <p:ph idx="1"/>
          </p:nvPr>
        </p:nvPicPr>
        <p:blipFill rotWithShape="1">
          <a:blip r:embed="rId2"/>
          <a:srcRect l="25320" t="31973" r="26554" b="17893"/>
          <a:stretch/>
        </p:blipFill>
        <p:spPr>
          <a:xfrm>
            <a:off x="4839096" y="2450592"/>
            <a:ext cx="5777088" cy="3622518"/>
          </a:xfrm>
          <a:prstGeom prst="rect">
            <a:avLst/>
          </a:prstGeom>
        </p:spPr>
      </p:pic>
      <p:sp>
        <p:nvSpPr>
          <p:cNvPr id="5" name="Rectangle 4"/>
          <p:cNvSpPr/>
          <p:nvPr/>
        </p:nvSpPr>
        <p:spPr>
          <a:xfrm>
            <a:off x="1096371" y="3131108"/>
            <a:ext cx="3148083" cy="1754326"/>
          </a:xfrm>
          <a:prstGeom prst="rect">
            <a:avLst/>
          </a:prstGeom>
        </p:spPr>
        <p:txBody>
          <a:bodyPr wrap="square">
            <a:spAutoFit/>
          </a:bodyPr>
          <a:lstStyle/>
          <a:p>
            <a:pPr algn="just"/>
            <a:r>
              <a:rPr lang="en-US" dirty="0"/>
              <a:t>This </a:t>
            </a:r>
            <a:r>
              <a:rPr lang="en-US" b="1" dirty="0"/>
              <a:t>arrangement</a:t>
            </a:r>
            <a:r>
              <a:rPr lang="en-US" dirty="0"/>
              <a:t>, where a piece of middleware can call another piece of middleware, which in turn can call another, and so on, is referred to as a </a:t>
            </a:r>
            <a:r>
              <a:rPr lang="en-US" b="1" dirty="0"/>
              <a:t>pipeline</a:t>
            </a:r>
            <a:r>
              <a:rPr lang="en-US" dirty="0"/>
              <a:t>.</a:t>
            </a:r>
          </a:p>
        </p:txBody>
      </p:sp>
    </p:spTree>
    <p:extLst>
      <p:ext uri="{BB962C8B-B14F-4D97-AF65-F5344CB8AC3E}">
        <p14:creationId xmlns:p14="http://schemas.microsoft.com/office/powerpoint/2010/main" val="2947208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4677" t="11911" r="17529" b="21183"/>
          <a:stretch/>
        </p:blipFill>
        <p:spPr>
          <a:xfrm>
            <a:off x="5644487" y="2450592"/>
            <a:ext cx="4980841" cy="3499861"/>
          </a:xfrm>
          <a:prstGeom prst="rect">
            <a:avLst/>
          </a:prstGeom>
        </p:spPr>
      </p:pic>
      <p:sp>
        <p:nvSpPr>
          <p:cNvPr id="5" name="Rectangle 4"/>
          <p:cNvSpPr/>
          <p:nvPr/>
        </p:nvSpPr>
        <p:spPr>
          <a:xfrm>
            <a:off x="1817730" y="3261813"/>
            <a:ext cx="3376061" cy="646331"/>
          </a:xfrm>
          <a:prstGeom prst="rect">
            <a:avLst/>
          </a:prstGeom>
        </p:spPr>
        <p:txBody>
          <a:bodyPr wrap="square">
            <a:spAutoFit/>
          </a:bodyPr>
          <a:lstStyle/>
          <a:p>
            <a:r>
              <a:rPr lang="en-US" dirty="0" smtClean="0"/>
              <a:t>A </a:t>
            </a:r>
            <a:r>
              <a:rPr lang="en-US" dirty="0"/>
              <a:t>key point to glean from this is that the pipeline is </a:t>
            </a:r>
            <a:r>
              <a:rPr lang="en-US" b="1" dirty="0" smtClean="0">
                <a:solidFill>
                  <a:srgbClr val="FF0000"/>
                </a:solidFill>
              </a:rPr>
              <a:t>bidirectional</a:t>
            </a:r>
            <a:r>
              <a:rPr lang="en-US" dirty="0"/>
              <a:t>. </a:t>
            </a:r>
          </a:p>
        </p:txBody>
      </p:sp>
    </p:spTree>
    <p:extLst>
      <p:ext uri="{BB962C8B-B14F-4D97-AF65-F5344CB8AC3E}">
        <p14:creationId xmlns:p14="http://schemas.microsoft.com/office/powerpoint/2010/main" val="1012858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HttpContext</a:t>
            </a:r>
            <a:r>
              <a:rPr lang="en-US" dirty="0"/>
              <a:t> object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The ASP.NET Core web </a:t>
            </a:r>
            <a:r>
              <a:rPr lang="en-US" b="1" dirty="0"/>
              <a:t>server</a:t>
            </a:r>
            <a:r>
              <a:rPr lang="en-US" dirty="0"/>
              <a:t> constructs an </a:t>
            </a:r>
            <a:r>
              <a:rPr lang="en-US" dirty="0" err="1"/>
              <a:t>HttpContext</a:t>
            </a:r>
            <a:r>
              <a:rPr lang="en-US" dirty="0"/>
              <a:t>, which the ASP.NET Core application uses as a sort of </a:t>
            </a:r>
            <a:r>
              <a:rPr lang="en-US" b="1" dirty="0"/>
              <a:t>storage box for a single request</a:t>
            </a:r>
            <a:r>
              <a:rPr lang="en-US" dirty="0"/>
              <a:t>. </a:t>
            </a:r>
            <a:endParaRPr lang="en-US" dirty="0" smtClean="0"/>
          </a:p>
          <a:p>
            <a:pPr lvl="1" algn="just">
              <a:buFont typeface="Wingdings" panose="05000000000000000000" pitchFamily="2" charset="2"/>
              <a:buChar char="Ø"/>
            </a:pPr>
            <a:r>
              <a:rPr lang="en-US" b="1" dirty="0" smtClean="0"/>
              <a:t>details </a:t>
            </a:r>
            <a:r>
              <a:rPr lang="en-US" b="1" dirty="0"/>
              <a:t>of the original HTTP request</a:t>
            </a:r>
            <a:r>
              <a:rPr lang="en-US" dirty="0"/>
              <a:t> and other configuration details </a:t>
            </a:r>
            <a:endParaRPr lang="en-US" dirty="0" smtClean="0"/>
          </a:p>
          <a:p>
            <a:pPr algn="just">
              <a:buFont typeface="Wingdings" panose="05000000000000000000" pitchFamily="2" charset="2"/>
              <a:buChar char="Ø"/>
            </a:pPr>
            <a:r>
              <a:rPr lang="en-US" dirty="0" smtClean="0"/>
              <a:t>All </a:t>
            </a:r>
            <a:r>
              <a:rPr lang="en-US" dirty="0"/>
              <a:t>middleware has access to the </a:t>
            </a:r>
            <a:r>
              <a:rPr lang="en-US" dirty="0" err="1"/>
              <a:t>HttpContext</a:t>
            </a:r>
            <a:r>
              <a:rPr lang="en-US" dirty="0"/>
              <a:t> for a </a:t>
            </a:r>
            <a:r>
              <a:rPr lang="en-US" dirty="0" smtClean="0"/>
              <a:t>request.</a:t>
            </a:r>
          </a:p>
          <a:p>
            <a:pPr marL="0" indent="0">
              <a:buNone/>
            </a:pPr>
            <a:endParaRPr lang="en-US" dirty="0"/>
          </a:p>
        </p:txBody>
      </p:sp>
    </p:spTree>
    <p:extLst>
      <p:ext uri="{BB962C8B-B14F-4D97-AF65-F5344CB8AC3E}">
        <p14:creationId xmlns:p14="http://schemas.microsoft.com/office/powerpoint/2010/main" val="1643585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middleware in a pipeline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smtClean="0"/>
              <a:t>How </a:t>
            </a:r>
            <a:r>
              <a:rPr lang="en-US" sz="2800" dirty="0"/>
              <a:t>to create a middleware pipeline by composing small components </a:t>
            </a:r>
            <a:r>
              <a:rPr lang="en-US" sz="2800" dirty="0" smtClean="0"/>
              <a:t>together</a:t>
            </a:r>
            <a:r>
              <a:rPr lang="en-US" sz="2800" dirty="0"/>
              <a:t> </a:t>
            </a:r>
            <a:r>
              <a:rPr lang="en-US" sz="2800" dirty="0" smtClean="0"/>
              <a:t>??</a:t>
            </a:r>
          </a:p>
          <a:p>
            <a:pPr algn="just">
              <a:buFont typeface="Wingdings" panose="05000000000000000000" pitchFamily="2" charset="2"/>
              <a:buChar char="Ø"/>
            </a:pPr>
            <a:r>
              <a:rPr lang="en-US" sz="2800" dirty="0" smtClean="0"/>
              <a:t>Using standard middleware components</a:t>
            </a:r>
          </a:p>
          <a:p>
            <a:pPr lvl="1" algn="just">
              <a:buFont typeface="Wingdings" panose="05000000000000000000" pitchFamily="2" charset="2"/>
              <a:buChar char="Ø"/>
            </a:pPr>
            <a:r>
              <a:rPr lang="en-US" sz="2400" dirty="0" smtClean="0"/>
              <a:t>create a holding page</a:t>
            </a:r>
          </a:p>
          <a:p>
            <a:pPr lvl="1" algn="just">
              <a:buFont typeface="Wingdings" panose="05000000000000000000" pitchFamily="2" charset="2"/>
              <a:buChar char="Ø"/>
            </a:pPr>
            <a:r>
              <a:rPr lang="en-US" sz="2400" dirty="0" smtClean="0"/>
              <a:t>serve static files from a folder on disk. </a:t>
            </a:r>
            <a:endParaRPr lang="en-US" sz="2400" dirty="0"/>
          </a:p>
        </p:txBody>
      </p:sp>
    </p:spTree>
    <p:extLst>
      <p:ext uri="{BB962C8B-B14F-4D97-AF65-F5344CB8AC3E}">
        <p14:creationId xmlns:p14="http://schemas.microsoft.com/office/powerpoint/2010/main" val="990678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WelcomePageMiddleware</a:t>
            </a:r>
            <a:r>
              <a:rPr lang="en-US" dirty="0"/>
              <a:t> </a:t>
            </a:r>
          </a:p>
        </p:txBody>
      </p:sp>
      <p:sp>
        <p:nvSpPr>
          <p:cNvPr id="3" name="Content Placeholder 2"/>
          <p:cNvSpPr>
            <a:spLocks noGrp="1"/>
          </p:cNvSpPr>
          <p:nvPr>
            <p:ph idx="1"/>
          </p:nvPr>
        </p:nvSpPr>
        <p:spPr>
          <a:xfrm>
            <a:off x="1295401" y="2556932"/>
            <a:ext cx="6333698" cy="3318936"/>
          </a:xfrm>
        </p:spPr>
        <p:txBody>
          <a:bodyPr>
            <a:normAutofit/>
          </a:bodyPr>
          <a:lstStyle/>
          <a:p>
            <a:pPr algn="just"/>
            <a:r>
              <a:rPr lang="en-US" b="1" dirty="0" err="1" smtClean="0"/>
              <a:t>WelcomePageMiddleware</a:t>
            </a:r>
            <a:r>
              <a:rPr lang="en-US" dirty="0" smtClean="0"/>
              <a:t> </a:t>
            </a:r>
            <a:r>
              <a:rPr lang="en-US" dirty="0"/>
              <a:t>is designed to quickly provide a sample page when you’re first developing an </a:t>
            </a:r>
            <a:r>
              <a:rPr lang="en-US" dirty="0" smtClean="0"/>
              <a:t>application.</a:t>
            </a:r>
          </a:p>
          <a:p>
            <a:pPr algn="just"/>
            <a:r>
              <a:rPr lang="en-US" b="1" dirty="0" err="1"/>
              <a:t>WelcomePageMiddleware</a:t>
            </a:r>
            <a:r>
              <a:rPr lang="en-US" dirty="0"/>
              <a:t> is contained in the </a:t>
            </a:r>
            <a:r>
              <a:rPr lang="en-US" i="1" dirty="0" err="1" smtClean="0"/>
              <a:t>Microsoft.AspNetCore.Diagnostics</a:t>
            </a:r>
            <a:r>
              <a:rPr lang="en-US" dirty="0" smtClean="0"/>
              <a:t> </a:t>
            </a:r>
            <a:r>
              <a:rPr lang="en-US" dirty="0" err="1"/>
              <a:t>NuGet</a:t>
            </a:r>
            <a:r>
              <a:rPr lang="en-US" dirty="0"/>
              <a:t> package, which most new project templates include by default as part of the </a:t>
            </a:r>
            <a:r>
              <a:rPr lang="en-US" i="1" dirty="0" err="1"/>
              <a:t>Microsoft.AspNetCore.All</a:t>
            </a:r>
            <a:r>
              <a:rPr lang="en-US" dirty="0"/>
              <a:t> </a:t>
            </a:r>
            <a:r>
              <a:rPr lang="en-US" dirty="0" err="1"/>
              <a:t>metapackage</a:t>
            </a:r>
            <a:r>
              <a:rPr lang="en-US" dirty="0"/>
              <a:t>. </a:t>
            </a:r>
          </a:p>
        </p:txBody>
      </p:sp>
      <p:pic>
        <p:nvPicPr>
          <p:cNvPr id="4" name="Picture 3"/>
          <p:cNvPicPr>
            <a:picLocks noChangeAspect="1"/>
          </p:cNvPicPr>
          <p:nvPr/>
        </p:nvPicPr>
        <p:blipFill rotWithShape="1">
          <a:blip r:embed="rId3"/>
          <a:srcRect l="31806" t="20370" r="32778" b="37161"/>
          <a:stretch/>
        </p:blipFill>
        <p:spPr>
          <a:xfrm>
            <a:off x="7629098" y="2909841"/>
            <a:ext cx="3775501" cy="2546612"/>
          </a:xfrm>
          <a:prstGeom prst="rect">
            <a:avLst/>
          </a:prstGeom>
        </p:spPr>
      </p:pic>
    </p:spTree>
    <p:extLst>
      <p:ext uri="{BB962C8B-B14F-4D97-AF65-F5344CB8AC3E}">
        <p14:creationId xmlns:p14="http://schemas.microsoft.com/office/powerpoint/2010/main" val="282502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Startup.cs</a:t>
            </a:r>
            <a:endParaRPr lang="en-US" dirty="0"/>
          </a:p>
        </p:txBody>
      </p:sp>
      <p:sp>
        <p:nvSpPr>
          <p:cNvPr id="3" name="Content Placeholder 2"/>
          <p:cNvSpPr>
            <a:spLocks noGrp="1"/>
          </p:cNvSpPr>
          <p:nvPr>
            <p:ph idx="1"/>
          </p:nvPr>
        </p:nvSpPr>
        <p:spPr/>
        <p:txBody>
          <a:bodyPr/>
          <a:lstStyle/>
          <a:p>
            <a:pPr algn="just"/>
            <a:r>
              <a:rPr lang="en-US" dirty="0" smtClean="0"/>
              <a:t>Configure </a:t>
            </a:r>
            <a:r>
              <a:rPr lang="en-US" dirty="0"/>
              <a:t>method of Startup by adding middleware to an </a:t>
            </a:r>
            <a:r>
              <a:rPr lang="en-US" dirty="0" err="1"/>
              <a:t>IApplicationBuilder</a:t>
            </a:r>
            <a:r>
              <a:rPr lang="en-US" dirty="0"/>
              <a:t> object.</a:t>
            </a:r>
          </a:p>
        </p:txBody>
      </p:sp>
      <p:pic>
        <p:nvPicPr>
          <p:cNvPr id="4" name="Picture 3"/>
          <p:cNvPicPr>
            <a:picLocks noChangeAspect="1"/>
          </p:cNvPicPr>
          <p:nvPr/>
        </p:nvPicPr>
        <p:blipFill rotWithShape="1">
          <a:blip r:embed="rId3"/>
          <a:srcRect l="9306" t="26543" r="9722" b="24815"/>
          <a:stretch/>
        </p:blipFill>
        <p:spPr>
          <a:xfrm>
            <a:off x="2495023" y="3479178"/>
            <a:ext cx="7422746" cy="2508200"/>
          </a:xfrm>
          <a:prstGeom prst="rect">
            <a:avLst/>
          </a:prstGeom>
        </p:spPr>
      </p:pic>
    </p:spTree>
    <p:extLst>
      <p:ext uri="{BB962C8B-B14F-4D97-AF65-F5344CB8AC3E}">
        <p14:creationId xmlns:p14="http://schemas.microsoft.com/office/powerpoint/2010/main" val="41374883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1321</TotalTime>
  <Words>2536</Words>
  <Application>Microsoft Office PowerPoint</Application>
  <PresentationFormat>Widescreen</PresentationFormat>
  <Paragraphs>137</Paragraphs>
  <Slides>28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Garamond</vt:lpstr>
      <vt:lpstr>Wingdings</vt:lpstr>
      <vt:lpstr>Organic</vt:lpstr>
      <vt:lpstr>ASP.Net Core –Handling requests with the middleware pipeline</vt:lpstr>
      <vt:lpstr>Middleware pipeline</vt:lpstr>
      <vt:lpstr>What is middleware?</vt:lpstr>
      <vt:lpstr>Pipeline</vt:lpstr>
      <vt:lpstr>Example</vt:lpstr>
      <vt:lpstr>HttpContext object</vt:lpstr>
      <vt:lpstr>Combining middleware in a pipeline</vt:lpstr>
      <vt:lpstr> WelcomePageMiddleware </vt:lpstr>
      <vt:lpstr>Startup.cs</vt:lpstr>
      <vt:lpstr>PowerPoint Presentation</vt:lpstr>
      <vt:lpstr>Handling static files</vt:lpstr>
      <vt:lpstr>PowerPoint Presentation</vt:lpstr>
      <vt:lpstr>`</vt:lpstr>
      <vt:lpstr>PowerPoint Presentation</vt:lpstr>
      <vt:lpstr>PowerPoint Presentation</vt:lpstr>
      <vt:lpstr>A MVC web application</vt:lpstr>
      <vt:lpstr>PowerPoint Presentation</vt:lpstr>
      <vt:lpstr>PowerPoint Presentation</vt:lpstr>
      <vt:lpstr>PowerPoint Presentation</vt:lpstr>
      <vt:lpstr>Handling errors using middleware</vt:lpstr>
      <vt:lpstr>Handling errors using middleware</vt:lpstr>
      <vt:lpstr>Handling errors using middleware</vt:lpstr>
      <vt:lpstr>Viewing exceptions in development: DeveloperExceptionPage</vt:lpstr>
      <vt:lpstr> Handling exceptions in production: ExceptionHandlerMiddleware </vt:lpstr>
      <vt:lpstr>Handling exceptions</vt:lpstr>
      <vt:lpstr>PowerPoint Presentation</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127</cp:revision>
  <dcterms:created xsi:type="dcterms:W3CDTF">2019-01-13T08:03:18Z</dcterms:created>
  <dcterms:modified xsi:type="dcterms:W3CDTF">2019-02-24T11:24:20Z</dcterms:modified>
</cp:coreProperties>
</file>